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sldIdLst>
    <p:sldId id="615" r:id="rId2"/>
    <p:sldId id="617" r:id="rId3"/>
    <p:sldId id="618" r:id="rId4"/>
    <p:sldId id="619" r:id="rId5"/>
    <p:sldId id="620" r:id="rId6"/>
    <p:sldId id="621" r:id="rId7"/>
    <p:sldId id="622" r:id="rId8"/>
    <p:sldId id="623" r:id="rId9"/>
    <p:sldId id="626" r:id="rId10"/>
    <p:sldId id="624" r:id="rId11"/>
    <p:sldId id="625" r:id="rId12"/>
    <p:sldId id="627" r:id="rId13"/>
    <p:sldId id="628" r:id="rId14"/>
    <p:sldId id="629" r:id="rId15"/>
    <p:sldId id="630" r:id="rId16"/>
    <p:sldId id="631" r:id="rId17"/>
    <p:sldId id="632" r:id="rId18"/>
    <p:sldId id="633" r:id="rId19"/>
    <p:sldId id="634" r:id="rId20"/>
    <p:sldId id="635" r:id="rId21"/>
    <p:sldId id="636" r:id="rId22"/>
    <p:sldId id="637" r:id="rId2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D0D8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721"/>
    <p:restoredTop sz="94586"/>
  </p:normalViewPr>
  <p:slideViewPr>
    <p:cSldViewPr snapToGrid="0" snapToObjects="1">
      <p:cViewPr varScale="1">
        <p:scale>
          <a:sx n="120" d="100"/>
          <a:sy n="120" d="100"/>
        </p:scale>
        <p:origin x="184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1828800"/>
            <a:ext cx="7772400" cy="900546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685800" y="2819400"/>
            <a:ext cx="77724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5800" y="28956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9" name="Picture 2" descr="C:\Users\njones\Dropbox (2U)\Work\Designing Slides\SMU\Design Brief\logo\logo_datasci_SMU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1" y="6400800"/>
            <a:ext cx="1761005" cy="155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88330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:\Users\njones\Dropbox (2U)\Work\Designing Slides\SMU\Design Brief\logo\logo_datasci_SMU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2778677"/>
            <a:ext cx="6503987" cy="574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65429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457200" y="1293970"/>
            <a:ext cx="82296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497264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722313" y="4406900"/>
            <a:ext cx="77724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47370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457200" y="1293970"/>
            <a:ext cx="82296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24331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17638"/>
            <a:ext cx="4040188" cy="906462"/>
          </a:xfrm>
        </p:spPr>
        <p:txBody>
          <a:bodyPr anchor="b">
            <a:no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590800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417638"/>
            <a:ext cx="4041775" cy="906462"/>
          </a:xfrm>
        </p:spPr>
        <p:txBody>
          <a:bodyPr anchor="b">
            <a:no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6981" y="2590800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457200" y="1293970"/>
            <a:ext cx="82296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47599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512141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with Horizontal Ru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457200" y="1293970"/>
            <a:ext cx="82296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61534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njones\Dropbox (2U)\Work\Designing Slides\SMU\Design Brief\logo\logo_datasci_SMU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1" y="6400800"/>
            <a:ext cx="1761005" cy="155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09398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njones\Dropbox (2U)\Work\Designing Slides\SMU\Design Brief\logo\logo_datasci_SMU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1" y="6400800"/>
            <a:ext cx="1761005" cy="155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341768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0" y="6779932"/>
            <a:ext cx="9144000" cy="91440"/>
          </a:xfrm>
          <a:prstGeom prst="rect">
            <a:avLst/>
          </a:prstGeom>
          <a:solidFill>
            <a:srgbClr val="354C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0" y="0"/>
            <a:ext cx="9144000" cy="304800"/>
          </a:xfrm>
          <a:prstGeom prst="rect">
            <a:avLst/>
          </a:prstGeom>
          <a:solidFill>
            <a:srgbClr val="354C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9875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b="0" i="0" u="none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600"/>
        </a:spcBef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ts val="600"/>
        </a:spcBef>
        <a:buFont typeface="Arial" charset="0"/>
        <a:buChar char="•"/>
        <a:defRPr sz="2800" b="0" i="0" u="none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ts val="600"/>
        </a:spcBef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ts val="600"/>
        </a:spcBef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ts val="600"/>
        </a:spcBef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421703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3B1970-AECA-D040-AE77-23136ED1E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EDA on factors I think lead to attrition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97559B-C657-744E-A9FE-146F9CA989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u="sng" dirty="0" err="1"/>
              <a:t>MonthlyIncome</a:t>
            </a:r>
            <a:r>
              <a:rPr lang="en-US" sz="2000" u="sng" dirty="0"/>
              <a:t> vs Attrition</a:t>
            </a:r>
          </a:p>
          <a:p>
            <a:endParaRPr lang="en-US" sz="2000" u="sng" dirty="0"/>
          </a:p>
          <a:p>
            <a:endParaRPr lang="en-US" sz="2000" u="sn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4341A8-9ACF-3043-A564-7C3E9F3E7A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974" y="2365512"/>
            <a:ext cx="7414590" cy="328985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81A4A45-57AB-6842-9986-A49D56859A7E}"/>
              </a:ext>
            </a:extLst>
          </p:cNvPr>
          <p:cNvSpPr/>
          <p:nvPr/>
        </p:nvSpPr>
        <p:spPr>
          <a:xfrm>
            <a:off x="1182757" y="5706070"/>
            <a:ext cx="68480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You can see in General Employees have a high rate of Attrition if they are paid less</a:t>
            </a:r>
          </a:p>
        </p:txBody>
      </p:sp>
    </p:spTree>
    <p:extLst>
      <p:ext uri="{BB962C8B-B14F-4D97-AF65-F5344CB8AC3E}">
        <p14:creationId xmlns:p14="http://schemas.microsoft.com/office/powerpoint/2010/main" val="28848325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DFB44-1A33-3744-8F31-466D061697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EDA on factors I think lead to attrition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4E788A-F74F-0C4F-A5D1-2E9FFD0F35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600" dirty="0"/>
              <a:t>Attrition vs Job Satisfaction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DB90BE-07D5-974F-AEA2-0CA8B42FA5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094" y="2126974"/>
            <a:ext cx="6211957" cy="313082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CAFFDB1-5356-4740-9113-218B57137D10}"/>
              </a:ext>
            </a:extLst>
          </p:cNvPr>
          <p:cNvSpPr txBox="1"/>
          <p:nvPr/>
        </p:nvSpPr>
        <p:spPr>
          <a:xfrm>
            <a:off x="457200" y="5784574"/>
            <a:ext cx="84681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Clearly we can see if no one is satisfied at work, they are more likely to resign. Because the lower the satisfaction the higher the rate of attrition</a:t>
            </a:r>
          </a:p>
        </p:txBody>
      </p:sp>
    </p:spTree>
    <p:extLst>
      <p:ext uri="{BB962C8B-B14F-4D97-AF65-F5344CB8AC3E}">
        <p14:creationId xmlns:p14="http://schemas.microsoft.com/office/powerpoint/2010/main" val="42589702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DFB44-1A33-3744-8F31-466D061697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EDA on factors I think lead to attrition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4E788A-F74F-0C4F-A5D1-2E9FFD0F35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600" dirty="0"/>
              <a:t>Attrition vs Distance from home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AFFDB1-5356-4740-9113-218B57137D10}"/>
              </a:ext>
            </a:extLst>
          </p:cNvPr>
          <p:cNvSpPr txBox="1"/>
          <p:nvPr/>
        </p:nvSpPr>
        <p:spPr>
          <a:xfrm>
            <a:off x="457200" y="5784574"/>
            <a:ext cx="84681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Here is one more analysis! Employees that commute further to work have a higher rate of attrition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AB8F275-4C5A-104A-B007-113CBAB530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703" y="2514600"/>
            <a:ext cx="7007087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7902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9AD51-EAD0-C340-B3B4-2D6A00F30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Attrition Prediction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26817D-7630-F34F-9E42-097B9756E66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1800" dirty="0"/>
              <a:t>For predicting Attrition, I used KNN</a:t>
            </a:r>
          </a:p>
          <a:p>
            <a:r>
              <a:rPr lang="en-US" sz="1800" dirty="0"/>
              <a:t>But first I ran feature importance to rank our features</a:t>
            </a:r>
          </a:p>
          <a:p>
            <a:r>
              <a:rPr lang="en-US" sz="1800" dirty="0"/>
              <a:t>The top 12 features are the ones will use for our KNN, that’s until Job satisfaction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2D90B08-05ED-934F-8ACE-1FCF0848AE8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85D497-6ADB-F149-8C8D-1D712BA6B2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200" y="1600200"/>
            <a:ext cx="4038600" cy="4899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7550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6E23CF-07AD-D140-9346-CF90C0A7C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Attrition Prediction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B9D8A7-ACEB-E748-83A1-775BEE0E42C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1600" dirty="0"/>
              <a:t>Ran my KNN with K=3</a:t>
            </a:r>
          </a:p>
          <a:p>
            <a:pPr lvl="1"/>
            <a:r>
              <a:rPr lang="en-US" sz="1400" dirty="0"/>
              <a:t>Sensitivity = 0.95</a:t>
            </a:r>
          </a:p>
          <a:p>
            <a:pPr lvl="1"/>
            <a:r>
              <a:rPr lang="en-US" sz="1400" dirty="0"/>
              <a:t>Specification = 0.05</a:t>
            </a:r>
          </a:p>
          <a:p>
            <a:pPr lvl="1"/>
            <a:r>
              <a:rPr lang="en-US" sz="1400" dirty="0"/>
              <a:t>Accuracy = 0.811</a:t>
            </a:r>
          </a:p>
          <a:p>
            <a:pPr lvl="1"/>
            <a:endParaRPr lang="en-US" sz="1400" dirty="0"/>
          </a:p>
          <a:p>
            <a:pPr lvl="1"/>
            <a:endParaRPr lang="en-US" sz="1400" dirty="0"/>
          </a:p>
          <a:p>
            <a:pPr lvl="1"/>
            <a:endParaRPr lang="en-US" sz="1400" dirty="0"/>
          </a:p>
          <a:p>
            <a:r>
              <a:rPr lang="en-US" sz="1800" dirty="0"/>
              <a:t>The model is not doing well at not predicting when Attrition is no</a:t>
            </a:r>
          </a:p>
        </p:txBody>
      </p:sp>
      <p:pic>
        <p:nvPicPr>
          <p:cNvPr id="10" name="Content Placeholder 9" descr="A close up of text on a black background&#10;&#10;Description automatically generated">
            <a:extLst>
              <a:ext uri="{FF2B5EF4-FFF2-40B4-BE49-F238E27FC236}">
                <a16:creationId xmlns:a16="http://schemas.microsoft.com/office/drawing/2014/main" id="{B12A5FA1-7E86-EF4D-9E01-FB0F3D00A46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999383" y="1600200"/>
            <a:ext cx="3687417" cy="4525963"/>
          </a:xfrm>
        </p:spPr>
      </p:pic>
    </p:spTree>
    <p:extLst>
      <p:ext uri="{BB962C8B-B14F-4D97-AF65-F5344CB8AC3E}">
        <p14:creationId xmlns:p14="http://schemas.microsoft.com/office/powerpoint/2010/main" val="8064057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13867F-DC31-6343-B334-137F251C45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Attrition Prediction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123D97-D03C-3540-B5F2-E75B85587F8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1800" dirty="0"/>
              <a:t>I later iterated through different K’s to get the best Accuracy</a:t>
            </a:r>
          </a:p>
          <a:p>
            <a:r>
              <a:rPr lang="en-US" sz="1800" dirty="0"/>
              <a:t>When K = 20 we have the highest accuracy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7C501AC-C338-214D-BB6E-D81F39F3F59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840357" y="1749287"/>
            <a:ext cx="3846443" cy="3935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2309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D45881-0C18-8743-896B-7D6BEE1BB3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Attrition Prediction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89D03B-0DCB-A345-A5DE-A9659436838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000" dirty="0"/>
              <a:t>When K = 20 our metrics improve a little bit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98A7603-E231-5D41-8FB9-1D686142A8A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138530" y="1709530"/>
            <a:ext cx="3369366" cy="4416633"/>
          </a:xfrm>
        </p:spPr>
      </p:pic>
    </p:spTree>
    <p:extLst>
      <p:ext uri="{BB962C8B-B14F-4D97-AF65-F5344CB8AC3E}">
        <p14:creationId xmlns:p14="http://schemas.microsoft.com/office/powerpoint/2010/main" val="38481400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E755A-4E0A-BA47-9ED3-3BB84B3E4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Monthly Income Prediction Model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05476A-C416-3B41-BE94-039DF85B6EF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1800"/>
              <a:t>I used Multilinear regression as my model</a:t>
            </a:r>
          </a:p>
          <a:p>
            <a:r>
              <a:rPr lang="en-US" sz="1800"/>
              <a:t>To select my features I used the stepwise model</a:t>
            </a:r>
          </a:p>
          <a:p>
            <a:r>
              <a:rPr lang="en-US" sz="1800"/>
              <a:t>The image shows the best features for my model</a:t>
            </a:r>
            <a:endParaRPr lang="en-US" sz="1800" dirty="0"/>
          </a:p>
        </p:txBody>
      </p:sp>
      <p:pic>
        <p:nvPicPr>
          <p:cNvPr id="6" name="Content Placeholder 5" descr="A close up of text on a black background&#10;&#10;Description automatically generated">
            <a:extLst>
              <a:ext uri="{FF2B5EF4-FFF2-40B4-BE49-F238E27FC236}">
                <a16:creationId xmlns:a16="http://schemas.microsoft.com/office/drawing/2014/main" id="{83F5DE2E-2D60-784B-8312-8AB36650656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049079" y="2047461"/>
            <a:ext cx="3448878" cy="3568148"/>
          </a:xfrm>
        </p:spPr>
      </p:pic>
    </p:spTree>
    <p:extLst>
      <p:ext uri="{BB962C8B-B14F-4D97-AF65-F5344CB8AC3E}">
        <p14:creationId xmlns:p14="http://schemas.microsoft.com/office/powerpoint/2010/main" val="28896448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E755A-4E0A-BA47-9ED3-3BB84B3E4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Monthly Income Prediction Model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05476A-C416-3B41-BE94-039DF85B6EF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1800" dirty="0"/>
              <a:t>I ran the regression with the selected features</a:t>
            </a:r>
          </a:p>
          <a:p>
            <a:r>
              <a:rPr lang="en-US" sz="1800" dirty="0"/>
              <a:t>Here are results </a:t>
            </a:r>
          </a:p>
          <a:p>
            <a:endParaRPr lang="en-US" sz="1800" dirty="0"/>
          </a:p>
          <a:p>
            <a:r>
              <a:rPr lang="en-US" sz="1800" dirty="0"/>
              <a:t>My R-squared is 0.91 which is good</a:t>
            </a:r>
          </a:p>
        </p:txBody>
      </p:sp>
      <p:pic>
        <p:nvPicPr>
          <p:cNvPr id="8" name="Content Placeholder 7" descr="A close up of text on a black background&#10;&#10;Description automatically generated">
            <a:extLst>
              <a:ext uri="{FF2B5EF4-FFF2-40B4-BE49-F238E27FC236}">
                <a16:creationId xmlns:a16="http://schemas.microsoft.com/office/drawing/2014/main" id="{7073FE15-F4A1-FF40-8CE5-E48DE3E1506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495800" y="1510748"/>
            <a:ext cx="4038600" cy="4615415"/>
          </a:xfrm>
        </p:spPr>
      </p:pic>
    </p:spTree>
    <p:extLst>
      <p:ext uri="{BB962C8B-B14F-4D97-AF65-F5344CB8AC3E}">
        <p14:creationId xmlns:p14="http://schemas.microsoft.com/office/powerpoint/2010/main" val="39019540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124B51-9176-C342-9B4A-CDC9D76BD7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Monthly Income Prediction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AE22F1-823C-5340-A63D-26C2A5F970D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1800" dirty="0"/>
              <a:t>Before we use this model here are my assumptions</a:t>
            </a:r>
          </a:p>
          <a:p>
            <a:endParaRPr lang="en-US" sz="1800" dirty="0"/>
          </a:p>
          <a:p>
            <a:endParaRPr lang="en-US" sz="1800" dirty="0"/>
          </a:p>
          <a:p>
            <a:r>
              <a:rPr lang="en-US" sz="1800" dirty="0"/>
              <a:t>As you can see we meet the assumptions:</a:t>
            </a:r>
          </a:p>
          <a:p>
            <a:pPr lvl="1"/>
            <a:r>
              <a:rPr lang="en-US" sz="1400" dirty="0"/>
              <a:t>Linearity</a:t>
            </a:r>
          </a:p>
          <a:p>
            <a:pPr lvl="1"/>
            <a:r>
              <a:rPr lang="en-US" sz="1400" dirty="0"/>
              <a:t>Normal distribution</a:t>
            </a:r>
          </a:p>
          <a:p>
            <a:pPr lvl="1"/>
            <a:r>
              <a:rPr lang="en-US" sz="1400" dirty="0"/>
              <a:t>Equal standard deviation</a:t>
            </a:r>
          </a:p>
          <a:p>
            <a:pPr lvl="1"/>
            <a:r>
              <a:rPr lang="en-US" sz="1400" dirty="0"/>
              <a:t>Independency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840A5F8-AED9-BC40-BB1C-3AB288216A4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909931" y="1600201"/>
            <a:ext cx="3481456" cy="23555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0411A6A-26ED-534A-9AEF-18F681713E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9139" y="4164496"/>
            <a:ext cx="3352248" cy="2451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2230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AF61B-20E7-B44F-B5DD-61BE79DAF06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>
                <a:latin typeface="Georgia" panose="02040502050405020303" pitchFamily="18" charset="0"/>
              </a:rPr>
              <a:t>Factors That Lead to Attrition Presentation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79D90A-EF85-0541-991E-09F46D596BD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1600" dirty="0"/>
              <a:t>By </a:t>
            </a:r>
            <a:r>
              <a:rPr lang="en-US" sz="1600" dirty="0" err="1"/>
              <a:t>Muchigi</a:t>
            </a:r>
            <a:r>
              <a:rPr lang="en-US" sz="1600" dirty="0"/>
              <a:t> </a:t>
            </a:r>
            <a:r>
              <a:rPr lang="en-US" sz="1600" dirty="0" err="1"/>
              <a:t>Kimari</a:t>
            </a:r>
            <a:endParaRPr lang="en-US" sz="1600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BA98627-7CA3-D54B-8550-F0A087126B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1" y="3200400"/>
            <a:ext cx="7772400" cy="3101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7923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E684D7-C013-D944-ACC0-2F8E4B14F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My factors vs Model Selection features</a:t>
            </a:r>
            <a:br>
              <a:rPr lang="en-US" dirty="0"/>
            </a:br>
            <a:endParaRPr lang="en-US" dirty="0"/>
          </a:p>
        </p:txBody>
      </p:sp>
      <p:graphicFrame>
        <p:nvGraphicFramePr>
          <p:cNvPr id="11" name="Content Placeholder 10">
            <a:extLst>
              <a:ext uri="{FF2B5EF4-FFF2-40B4-BE49-F238E27FC236}">
                <a16:creationId xmlns:a16="http://schemas.microsoft.com/office/drawing/2014/main" id="{79EC21D3-0FAF-264D-828E-DAC93EBA8A8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10132639"/>
              </p:ext>
            </p:extLst>
          </p:nvPr>
        </p:nvGraphicFramePr>
        <p:xfrm>
          <a:off x="1649896" y="1804676"/>
          <a:ext cx="4482547" cy="2844800"/>
        </p:xfrm>
        <a:graphic>
          <a:graphicData uri="http://schemas.openxmlformats.org/drawingml/2006/table">
            <a:tbl>
              <a:tblPr firstRow="1">
                <a:tableStyleId>{7E9639D4-E3E2-4D34-9284-5A2195B3D0D7}</a:tableStyleId>
              </a:tblPr>
              <a:tblGrid>
                <a:gridCol w="2685396">
                  <a:extLst>
                    <a:ext uri="{9D8B030D-6E8A-4147-A177-3AD203B41FA5}">
                      <a16:colId xmlns:a16="http://schemas.microsoft.com/office/drawing/2014/main" val="670249891"/>
                    </a:ext>
                  </a:extLst>
                </a:gridCol>
                <a:gridCol w="1797151">
                  <a:extLst>
                    <a:ext uri="{9D8B030D-6E8A-4147-A177-3AD203B41FA5}">
                      <a16:colId xmlns:a16="http://schemas.microsoft.com/office/drawing/2014/main" val="2423303966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Top 12 KNN Model Features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My top Features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68257527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Over Time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Monthly Income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1166367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Monthly Income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Age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9949169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Total working Years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Jobs Satisfaction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687683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Years At Company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89438827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Stock Option Level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2243001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 err="1">
                          <a:effectLst/>
                        </a:rPr>
                        <a:t>Maritial</a:t>
                      </a:r>
                      <a:r>
                        <a:rPr lang="en-US" sz="1200" u="none" strike="noStrike" dirty="0">
                          <a:effectLst/>
                        </a:rPr>
                        <a:t> Status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292137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Job Level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 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2205515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Years in current role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8161074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Years with </a:t>
                      </a:r>
                      <a:r>
                        <a:rPr lang="en-US" sz="1200" u="none" strike="noStrike" dirty="0" err="1">
                          <a:effectLst/>
                        </a:rPr>
                        <a:t>curr</a:t>
                      </a:r>
                      <a:r>
                        <a:rPr lang="en-US" sz="1200" u="none" strike="noStrike" dirty="0">
                          <a:effectLst/>
                        </a:rPr>
                        <a:t> manager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 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2191688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age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 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98954317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Job involvement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 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739943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Job Satisfaction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 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6062224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Job role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 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03615485"/>
                  </a:ext>
                </a:extLst>
              </a:tr>
            </a:tbl>
          </a:graphicData>
        </a:graphic>
      </p:graphicFrame>
      <p:sp>
        <p:nvSpPr>
          <p:cNvPr id="12" name="Rectangle 11">
            <a:extLst>
              <a:ext uri="{FF2B5EF4-FFF2-40B4-BE49-F238E27FC236}">
                <a16:creationId xmlns:a16="http://schemas.microsoft.com/office/drawing/2014/main" id="{612475BF-67DE-2D40-BD80-92B2DD9E02DC}"/>
              </a:ext>
            </a:extLst>
          </p:cNvPr>
          <p:cNvSpPr/>
          <p:nvPr/>
        </p:nvSpPr>
        <p:spPr>
          <a:xfrm>
            <a:off x="1371600" y="5381895"/>
            <a:ext cx="592372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Based on my Hypothesis my top features did play a part in predicting Attrition. However, I was surprised that only monthly income from my list was in </a:t>
            </a:r>
            <a:r>
              <a:rPr lang="en-US"/>
              <a:t>the top 3.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93493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E684D7-C013-D944-ACC0-2F8E4B14F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sz="3200" dirty="0"/>
              <a:t>Attrition prediction for my work environment</a:t>
            </a:r>
            <a:br>
              <a:rPr lang="en-US" sz="3200" dirty="0"/>
            </a:br>
            <a:br>
              <a:rPr lang="en-US" dirty="0"/>
            </a:b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0A8417-B470-C342-A435-124305AD20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/>
              <a:t>Below are my data points to feed to the model</a:t>
            </a:r>
          </a:p>
          <a:p>
            <a:pPr lvl="1"/>
            <a:r>
              <a:rPr lang="en-US" sz="1000" dirty="0"/>
              <a:t>Age = 34,</a:t>
            </a:r>
          </a:p>
          <a:p>
            <a:pPr lvl="1"/>
            <a:r>
              <a:rPr lang="en-US" sz="1000" dirty="0"/>
              <a:t>Department=3,</a:t>
            </a:r>
          </a:p>
          <a:p>
            <a:pPr lvl="1"/>
            <a:r>
              <a:rPr lang="en-US" sz="1000" dirty="0" err="1"/>
              <a:t>DistanceFromHome</a:t>
            </a:r>
            <a:r>
              <a:rPr lang="en-US" sz="1000" dirty="0"/>
              <a:t>=40,</a:t>
            </a:r>
          </a:p>
          <a:p>
            <a:pPr lvl="1"/>
            <a:r>
              <a:rPr lang="en-US" sz="1000" dirty="0" err="1"/>
              <a:t>JobInvolvement</a:t>
            </a:r>
            <a:r>
              <a:rPr lang="en-US" sz="1000" dirty="0"/>
              <a:t>=3,</a:t>
            </a:r>
          </a:p>
          <a:p>
            <a:pPr lvl="1"/>
            <a:r>
              <a:rPr lang="en-US" sz="1000" dirty="0" err="1"/>
              <a:t>JobLevel</a:t>
            </a:r>
            <a:r>
              <a:rPr lang="en-US" sz="1000" dirty="0"/>
              <a:t>=3,</a:t>
            </a:r>
          </a:p>
          <a:p>
            <a:pPr lvl="1"/>
            <a:r>
              <a:rPr lang="en-US" sz="1000" dirty="0" err="1"/>
              <a:t>JobRole</a:t>
            </a:r>
            <a:r>
              <a:rPr lang="en-US" sz="1000" dirty="0"/>
              <a:t>=7,</a:t>
            </a:r>
          </a:p>
          <a:p>
            <a:pPr lvl="1"/>
            <a:r>
              <a:rPr lang="en-US" sz="1000" dirty="0" err="1"/>
              <a:t>JobSatisfaction</a:t>
            </a:r>
            <a:r>
              <a:rPr lang="en-US" sz="1000" dirty="0"/>
              <a:t>=3,</a:t>
            </a:r>
          </a:p>
          <a:p>
            <a:pPr lvl="1"/>
            <a:r>
              <a:rPr lang="en-US" sz="1000" dirty="0" err="1"/>
              <a:t>MaritalStatus</a:t>
            </a:r>
            <a:r>
              <a:rPr lang="en-US" sz="1000" dirty="0"/>
              <a:t>=2,</a:t>
            </a:r>
          </a:p>
          <a:p>
            <a:pPr lvl="1"/>
            <a:r>
              <a:rPr lang="en-US" sz="1000" dirty="0" err="1"/>
              <a:t>MonthlyIncome</a:t>
            </a:r>
            <a:r>
              <a:rPr lang="en-US" sz="1000" dirty="0"/>
              <a:t>=***,</a:t>
            </a:r>
          </a:p>
          <a:p>
            <a:pPr lvl="1"/>
            <a:r>
              <a:rPr lang="en-US" sz="1000" dirty="0" err="1"/>
              <a:t>OverTime</a:t>
            </a:r>
            <a:r>
              <a:rPr lang="en-US" sz="1000" dirty="0"/>
              <a:t>=1,</a:t>
            </a:r>
          </a:p>
          <a:p>
            <a:pPr lvl="1"/>
            <a:r>
              <a:rPr lang="en-US" sz="1000" dirty="0" err="1"/>
              <a:t>StockOptionLevel</a:t>
            </a:r>
            <a:r>
              <a:rPr lang="en-US" sz="1000" dirty="0"/>
              <a:t>=0,</a:t>
            </a:r>
          </a:p>
          <a:p>
            <a:pPr lvl="1"/>
            <a:r>
              <a:rPr lang="en-US" sz="1000" dirty="0" err="1"/>
              <a:t>TotalWorkingYears</a:t>
            </a:r>
            <a:r>
              <a:rPr lang="en-US" sz="1000" dirty="0"/>
              <a:t>=7,</a:t>
            </a:r>
          </a:p>
          <a:p>
            <a:pPr lvl="1"/>
            <a:r>
              <a:rPr lang="en-US" sz="1000" dirty="0" err="1"/>
              <a:t>YearsAtCompany</a:t>
            </a:r>
            <a:r>
              <a:rPr lang="en-US" sz="1000" dirty="0"/>
              <a:t>=3,</a:t>
            </a:r>
          </a:p>
          <a:p>
            <a:pPr lvl="1"/>
            <a:r>
              <a:rPr lang="en-US" sz="1000" dirty="0" err="1"/>
              <a:t>YearsInCurrentRole</a:t>
            </a:r>
            <a:r>
              <a:rPr lang="en-US" sz="1000" dirty="0"/>
              <a:t>=0,</a:t>
            </a:r>
          </a:p>
          <a:p>
            <a:pPr lvl="1"/>
            <a:r>
              <a:rPr lang="en-US" sz="1000" dirty="0" err="1"/>
              <a:t>YearsWithCurrManager</a:t>
            </a:r>
            <a:r>
              <a:rPr lang="en-US" sz="1000" dirty="0"/>
              <a:t>=0</a:t>
            </a:r>
          </a:p>
          <a:p>
            <a:pPr lvl="1"/>
            <a:endParaRPr lang="en-US" sz="1000" dirty="0"/>
          </a:p>
          <a:p>
            <a:r>
              <a:rPr lang="en-US" sz="1400" dirty="0"/>
              <a:t>And the result was – No Attrition, which is right. I love my job.</a:t>
            </a:r>
          </a:p>
        </p:txBody>
      </p:sp>
    </p:spTree>
    <p:extLst>
      <p:ext uri="{BB962C8B-B14F-4D97-AF65-F5344CB8AC3E}">
        <p14:creationId xmlns:p14="http://schemas.microsoft.com/office/powerpoint/2010/main" val="39411438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E684D7-C013-D944-ACC0-2F8E4B14F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Conclusion</a:t>
            </a:r>
            <a:br>
              <a:rPr lang="en-US" dirty="0"/>
            </a:b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0A8417-B470-C342-A435-124305AD20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/>
              <a:t>Overall, the project was fun because I related it to my current Job</a:t>
            </a:r>
          </a:p>
          <a:p>
            <a:r>
              <a:rPr lang="en-US" sz="1800" dirty="0"/>
              <a:t>My Hypothesis was correct</a:t>
            </a:r>
          </a:p>
          <a:p>
            <a:r>
              <a:rPr lang="en-US" sz="1800" dirty="0"/>
              <a:t>And we managed to get high accuracy metrics for the two models</a:t>
            </a:r>
          </a:p>
          <a:p>
            <a:r>
              <a:rPr lang="en-US" sz="1800" dirty="0"/>
              <a:t>However the top 3 leading factors according to KNN the cause Attrition are:</a:t>
            </a:r>
          </a:p>
          <a:p>
            <a:pPr lvl="1"/>
            <a:r>
              <a:rPr lang="en-US" sz="1400" dirty="0"/>
              <a:t>Overtime</a:t>
            </a:r>
          </a:p>
          <a:p>
            <a:pPr lvl="1"/>
            <a:r>
              <a:rPr lang="en-US" sz="1400" dirty="0"/>
              <a:t>Month Income</a:t>
            </a:r>
          </a:p>
          <a:p>
            <a:pPr lvl="1"/>
            <a:r>
              <a:rPr lang="en-US" sz="1400" dirty="0"/>
              <a:t>Total Working Years</a:t>
            </a:r>
          </a:p>
        </p:txBody>
      </p:sp>
    </p:spTree>
    <p:extLst>
      <p:ext uri="{BB962C8B-B14F-4D97-AF65-F5344CB8AC3E}">
        <p14:creationId xmlns:p14="http://schemas.microsoft.com/office/powerpoint/2010/main" val="3160240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1A71E9-A9BD-2247-BDF0-BD9ACA3E5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 Points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4B0301-2D69-FB4B-9A21-54309CF854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/>
              <a:t>Our Data Source</a:t>
            </a:r>
          </a:p>
          <a:p>
            <a:r>
              <a:rPr lang="en-US" sz="1800" dirty="0"/>
              <a:t>Hypothesis</a:t>
            </a:r>
          </a:p>
          <a:p>
            <a:r>
              <a:rPr lang="en-US" sz="1800" dirty="0"/>
              <a:t>EDA on factors I think lead to attrition EDA</a:t>
            </a:r>
          </a:p>
          <a:p>
            <a:r>
              <a:rPr lang="en-US" sz="1800" dirty="0"/>
              <a:t>Attrition Prediction Model</a:t>
            </a:r>
          </a:p>
          <a:p>
            <a:r>
              <a:rPr lang="en-US" sz="1800" dirty="0"/>
              <a:t>Monthly Income Prediction Model</a:t>
            </a:r>
          </a:p>
          <a:p>
            <a:r>
              <a:rPr lang="en-US" sz="1800" dirty="0"/>
              <a:t>My factors vs model selection factors</a:t>
            </a:r>
          </a:p>
          <a:p>
            <a:r>
              <a:rPr lang="en-US" sz="1800" dirty="0"/>
              <a:t>Attrition prediction for my work environment</a:t>
            </a:r>
          </a:p>
          <a:p>
            <a:r>
              <a:rPr lang="en-US" sz="1800"/>
              <a:t>Conclusion </a:t>
            </a:r>
            <a:br>
              <a:rPr lang="en-US" dirty="0"/>
            </a:b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96799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6A1A51-E4F4-E240-B746-9B97C6CE4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Data Source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D602C4-EF82-1945-88D1-5A2BD07D51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5347252" cy="4525963"/>
          </a:xfrm>
        </p:spPr>
        <p:txBody>
          <a:bodyPr/>
          <a:lstStyle/>
          <a:p>
            <a:r>
              <a:rPr lang="en-US" sz="1600" dirty="0" err="1"/>
              <a:t>CaseStudy-data.csv</a:t>
            </a:r>
            <a:r>
              <a:rPr lang="en-US" sz="1600" dirty="0"/>
              <a:t> – is the master data</a:t>
            </a:r>
          </a:p>
          <a:p>
            <a:r>
              <a:rPr lang="en-US" sz="1600" dirty="0"/>
              <a:t>It has 29 features for predicting Attrition and Monthly Income </a:t>
            </a:r>
          </a:p>
          <a:p>
            <a:r>
              <a:rPr lang="en-US" sz="1600" dirty="0"/>
              <a:t>It has 800 observations</a:t>
            </a:r>
          </a:p>
          <a:p>
            <a:r>
              <a:rPr lang="en-US" sz="1600" dirty="0"/>
              <a:t>The other data sets are:</a:t>
            </a:r>
          </a:p>
          <a:p>
            <a:pPr lvl="1"/>
            <a:r>
              <a:rPr lang="en-US" sz="1200" dirty="0"/>
              <a:t>Case2PredictionsMuchigiKimariAttrition.csv – This will be our test data set for predicting Attrition</a:t>
            </a:r>
          </a:p>
          <a:p>
            <a:pPr lvl="1"/>
            <a:r>
              <a:rPr lang="en-US" sz="1200" dirty="0"/>
              <a:t>Case2PredictionsMuchigiKimariSalary.csv – This will be our test data set for predicting monthly Salary</a:t>
            </a:r>
          </a:p>
          <a:p>
            <a:endParaRPr lang="en-US" sz="1600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A1B520D-3827-EF41-A9E3-33B5A18992AA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97252283"/>
              </p:ext>
            </p:extLst>
          </p:nvPr>
        </p:nvGraphicFramePr>
        <p:xfrm>
          <a:off x="6072809" y="1600197"/>
          <a:ext cx="2395330" cy="4525969"/>
        </p:xfrm>
        <a:graphic>
          <a:graphicData uri="http://schemas.openxmlformats.org/drawingml/2006/table">
            <a:tbl>
              <a:tblPr/>
              <a:tblGrid>
                <a:gridCol w="2395330">
                  <a:extLst>
                    <a:ext uri="{9D8B030D-6E8A-4147-A177-3AD203B41FA5}">
                      <a16:colId xmlns:a16="http://schemas.microsoft.com/office/drawing/2014/main" val="74988072"/>
                    </a:ext>
                  </a:extLst>
                </a:gridCol>
              </a:tblGrid>
              <a:tr h="145999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ID</a:t>
                      </a:r>
                    </a:p>
                  </a:txBody>
                  <a:tcPr marL="6844" marR="6844" marT="68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8123722"/>
                  </a:ext>
                </a:extLst>
              </a:tr>
              <a:tr h="145999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Age</a:t>
                      </a:r>
                    </a:p>
                  </a:txBody>
                  <a:tcPr marL="6844" marR="6844" marT="68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29123847"/>
                  </a:ext>
                </a:extLst>
              </a:tr>
              <a:tr h="145999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Attrition</a:t>
                      </a:r>
                    </a:p>
                  </a:txBody>
                  <a:tcPr marL="6844" marR="6844" marT="68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27213854"/>
                  </a:ext>
                </a:extLst>
              </a:tr>
              <a:tr h="145999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BusinessTravel</a:t>
                      </a:r>
                    </a:p>
                  </a:txBody>
                  <a:tcPr marL="6844" marR="6844" marT="68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5482482"/>
                  </a:ext>
                </a:extLst>
              </a:tr>
              <a:tr h="145999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DailyRate</a:t>
                      </a:r>
                    </a:p>
                  </a:txBody>
                  <a:tcPr marL="6844" marR="6844" marT="68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75209589"/>
                  </a:ext>
                </a:extLst>
              </a:tr>
              <a:tr h="145999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Department</a:t>
                      </a:r>
                    </a:p>
                  </a:txBody>
                  <a:tcPr marL="6844" marR="6844" marT="68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60638027"/>
                  </a:ext>
                </a:extLst>
              </a:tr>
              <a:tr h="145999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DistanceFromHome</a:t>
                      </a:r>
                    </a:p>
                  </a:txBody>
                  <a:tcPr marL="6844" marR="6844" marT="68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30698098"/>
                  </a:ext>
                </a:extLst>
              </a:tr>
              <a:tr h="145999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Education</a:t>
                      </a:r>
                    </a:p>
                  </a:txBody>
                  <a:tcPr marL="6844" marR="6844" marT="68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94224836"/>
                  </a:ext>
                </a:extLst>
              </a:tr>
              <a:tr h="145999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EducationField</a:t>
                      </a:r>
                    </a:p>
                  </a:txBody>
                  <a:tcPr marL="6844" marR="6844" marT="68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02520667"/>
                  </a:ext>
                </a:extLst>
              </a:tr>
              <a:tr h="145999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EmployeeCount</a:t>
                      </a:r>
                    </a:p>
                  </a:txBody>
                  <a:tcPr marL="6844" marR="6844" marT="68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50369967"/>
                  </a:ext>
                </a:extLst>
              </a:tr>
              <a:tr h="145999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EmployeeNumber</a:t>
                      </a:r>
                    </a:p>
                  </a:txBody>
                  <a:tcPr marL="6844" marR="6844" marT="68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5653067"/>
                  </a:ext>
                </a:extLst>
              </a:tr>
              <a:tr h="145999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EnvironmentSatisfaction</a:t>
                      </a:r>
                    </a:p>
                  </a:txBody>
                  <a:tcPr marL="6844" marR="6844" marT="68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93894943"/>
                  </a:ext>
                </a:extLst>
              </a:tr>
              <a:tr h="145999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Gender</a:t>
                      </a:r>
                    </a:p>
                  </a:txBody>
                  <a:tcPr marL="6844" marR="6844" marT="68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9495855"/>
                  </a:ext>
                </a:extLst>
              </a:tr>
              <a:tr h="145999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HourlyRate</a:t>
                      </a:r>
                    </a:p>
                  </a:txBody>
                  <a:tcPr marL="6844" marR="6844" marT="68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815751"/>
                  </a:ext>
                </a:extLst>
              </a:tr>
              <a:tr h="145999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JobInvolvement</a:t>
                      </a:r>
                    </a:p>
                  </a:txBody>
                  <a:tcPr marL="6844" marR="6844" marT="68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4345532"/>
                  </a:ext>
                </a:extLst>
              </a:tr>
              <a:tr h="145999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JobLevel</a:t>
                      </a:r>
                    </a:p>
                  </a:txBody>
                  <a:tcPr marL="6844" marR="6844" marT="68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66168618"/>
                  </a:ext>
                </a:extLst>
              </a:tr>
              <a:tr h="145999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JobRole</a:t>
                      </a:r>
                    </a:p>
                  </a:txBody>
                  <a:tcPr marL="6844" marR="6844" marT="68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23701736"/>
                  </a:ext>
                </a:extLst>
              </a:tr>
              <a:tr h="145999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JobSatisfaction</a:t>
                      </a:r>
                    </a:p>
                  </a:txBody>
                  <a:tcPr marL="6844" marR="6844" marT="68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4660112"/>
                  </a:ext>
                </a:extLst>
              </a:tr>
              <a:tr h="145999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MaritalStatus</a:t>
                      </a:r>
                    </a:p>
                  </a:txBody>
                  <a:tcPr marL="6844" marR="6844" marT="68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17653040"/>
                  </a:ext>
                </a:extLst>
              </a:tr>
              <a:tr h="145999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MonthlyIncome</a:t>
                      </a:r>
                    </a:p>
                  </a:txBody>
                  <a:tcPr marL="6844" marR="6844" marT="68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8150989"/>
                  </a:ext>
                </a:extLst>
              </a:tr>
              <a:tr h="145999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MonthlyRate</a:t>
                      </a:r>
                    </a:p>
                  </a:txBody>
                  <a:tcPr marL="6844" marR="6844" marT="68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8367707"/>
                  </a:ext>
                </a:extLst>
              </a:tr>
              <a:tr h="145999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NumCompaniesWorked</a:t>
                      </a:r>
                    </a:p>
                  </a:txBody>
                  <a:tcPr marL="6844" marR="6844" marT="68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7558066"/>
                  </a:ext>
                </a:extLst>
              </a:tr>
              <a:tr h="145999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Over18</a:t>
                      </a:r>
                    </a:p>
                  </a:txBody>
                  <a:tcPr marL="6844" marR="6844" marT="68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44768931"/>
                  </a:ext>
                </a:extLst>
              </a:tr>
              <a:tr h="145999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OverTime</a:t>
                      </a:r>
                    </a:p>
                  </a:txBody>
                  <a:tcPr marL="6844" marR="6844" marT="68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40456860"/>
                  </a:ext>
                </a:extLst>
              </a:tr>
              <a:tr h="145999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PercentSalaryHike</a:t>
                      </a:r>
                    </a:p>
                  </a:txBody>
                  <a:tcPr marL="6844" marR="6844" marT="68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3202031"/>
                  </a:ext>
                </a:extLst>
              </a:tr>
              <a:tr h="145999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PerformanceRating</a:t>
                      </a:r>
                    </a:p>
                  </a:txBody>
                  <a:tcPr marL="6844" marR="6844" marT="68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0481009"/>
                  </a:ext>
                </a:extLst>
              </a:tr>
              <a:tr h="145999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RelationshipSatisfaction</a:t>
                      </a:r>
                    </a:p>
                  </a:txBody>
                  <a:tcPr marL="6844" marR="6844" marT="68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0055959"/>
                  </a:ext>
                </a:extLst>
              </a:tr>
              <a:tr h="145999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StandardHours</a:t>
                      </a:r>
                    </a:p>
                  </a:txBody>
                  <a:tcPr marL="6844" marR="6844" marT="68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78036773"/>
                  </a:ext>
                </a:extLst>
              </a:tr>
              <a:tr h="145999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StockOptionLevel</a:t>
                      </a:r>
                    </a:p>
                  </a:txBody>
                  <a:tcPr marL="6844" marR="6844" marT="68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65704009"/>
                  </a:ext>
                </a:extLst>
              </a:tr>
              <a:tr h="145999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TotalWorkingYears</a:t>
                      </a:r>
                    </a:p>
                  </a:txBody>
                  <a:tcPr marL="6844" marR="6844" marT="68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40925271"/>
                  </a:ext>
                </a:extLst>
              </a:tr>
              <a:tr h="145999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TrainingTimesLastYear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44" marR="6844" marT="68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090719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676508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9224EA-A595-B848-8D7C-3B9810542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Data Source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832188-6AED-544A-9C0E-C70238DAC8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2400" u="sng" dirty="0"/>
              <a:t>Quick Data Clean up</a:t>
            </a:r>
          </a:p>
          <a:p>
            <a:pPr marL="0" indent="0" algn="ctr">
              <a:buNone/>
            </a:pPr>
            <a:endParaRPr lang="en-US" sz="2400" u="sng" dirty="0"/>
          </a:p>
          <a:p>
            <a:r>
              <a:rPr lang="en-US" sz="1800" dirty="0"/>
              <a:t>Missing data: </a:t>
            </a:r>
          </a:p>
          <a:p>
            <a:pPr lvl="1"/>
            <a:r>
              <a:rPr lang="en-US" sz="1400" dirty="0"/>
              <a:t>I did not find any NA’s or missing data points in the Data</a:t>
            </a:r>
          </a:p>
          <a:p>
            <a:pPr lvl="1"/>
            <a:endParaRPr lang="en-US" sz="1400" dirty="0"/>
          </a:p>
          <a:p>
            <a:pPr lvl="1"/>
            <a:endParaRPr lang="en-US" sz="1400" dirty="0"/>
          </a:p>
          <a:p>
            <a:r>
              <a:rPr lang="en-US" sz="1800" dirty="0"/>
              <a:t>Column Dropped: </a:t>
            </a:r>
          </a:p>
          <a:p>
            <a:pPr lvl="1"/>
            <a:r>
              <a:rPr lang="en-US" sz="1400" dirty="0"/>
              <a:t>I dropped Over18, </a:t>
            </a:r>
            <a:r>
              <a:rPr lang="en-US" sz="1400" dirty="0" err="1"/>
              <a:t>EmployeeCount</a:t>
            </a:r>
            <a:r>
              <a:rPr lang="en-US" sz="1400" dirty="0"/>
              <a:t>,  and </a:t>
            </a:r>
            <a:r>
              <a:rPr lang="en-US" sz="1400" dirty="0" err="1"/>
              <a:t>StandardHours</a:t>
            </a:r>
            <a:r>
              <a:rPr lang="en-US" sz="1400" dirty="0"/>
              <a:t> from my </a:t>
            </a:r>
            <a:r>
              <a:rPr lang="en-US" sz="1400" dirty="0" err="1"/>
              <a:t>dataframe</a:t>
            </a:r>
            <a:r>
              <a:rPr lang="en-US" sz="1400" dirty="0"/>
              <a:t> because they brought issues when I ran my feature important function. But I think the main reason is because they had one level.</a:t>
            </a:r>
          </a:p>
          <a:p>
            <a:pPr lvl="1"/>
            <a:endParaRPr lang="en-US" sz="1000" dirty="0"/>
          </a:p>
          <a:p>
            <a:endParaRPr lang="en-US" sz="1800" dirty="0"/>
          </a:p>
          <a:p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4922873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AA9B10-3793-D343-B7C6-508E9B9EAD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Hypothesis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E44CF8-26C7-0443-8167-1E724D2516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600" dirty="0"/>
              <a:t>To make this relatable, below are the three leading factors that will lead me to attrition:</a:t>
            </a:r>
          </a:p>
          <a:p>
            <a:pPr lvl="1"/>
            <a:r>
              <a:rPr lang="en-US" sz="1400" dirty="0"/>
              <a:t>Age – Since I am over 30, if I feel I a haven’t made any upward mobility at my Job then I will feel depressed and held back.</a:t>
            </a:r>
          </a:p>
          <a:p>
            <a:pPr lvl="1"/>
            <a:r>
              <a:rPr lang="en-US" sz="1400" dirty="0"/>
              <a:t>Monthly Income – Since bills are getting expensive, I would like my salary to take into account my expenses.</a:t>
            </a:r>
          </a:p>
          <a:p>
            <a:pPr lvl="1"/>
            <a:r>
              <a:rPr lang="en-US" sz="1400" dirty="0"/>
              <a:t> Job Satisfaction – This is important, because I would like a reason to wake up early in the morning</a:t>
            </a:r>
          </a:p>
          <a:p>
            <a:pPr lvl="1"/>
            <a:endParaRPr lang="en-US" sz="1400" dirty="0"/>
          </a:p>
          <a:p>
            <a:pPr lvl="1"/>
            <a:endParaRPr lang="en-US" sz="1400" dirty="0"/>
          </a:p>
          <a:p>
            <a:r>
              <a:rPr lang="en-US" sz="1800" dirty="0"/>
              <a:t>So my Hypothesis is – Age, Monthly Income and Job Satisfaction are going to be one of the features used in my Machine learning models </a:t>
            </a:r>
          </a:p>
          <a:p>
            <a:pPr lvl="1"/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8910114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2530-00D0-4542-BDA3-C18507ED37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808" y="450850"/>
            <a:ext cx="8229600" cy="586409"/>
          </a:xfrm>
        </p:spPr>
        <p:txBody>
          <a:bodyPr anchor="ctr"/>
          <a:lstStyle/>
          <a:p>
            <a:r>
              <a:rPr lang="en-US" sz="3200" dirty="0"/>
              <a:t>EDA on factors I think lead to attrition</a:t>
            </a:r>
            <a:br>
              <a:rPr lang="en-US" sz="3200" dirty="0"/>
            </a:b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3A733A-11FE-2F4A-87A2-4A3D8C9726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400" u="sng" dirty="0"/>
              <a:t>EDA on all my Factors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F6961C-FD06-2948-8983-2F52887E49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417" y="1881188"/>
            <a:ext cx="8428383" cy="4525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2840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3B1970-AECA-D040-AE77-23136ED1E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EDA on factors I think lead to attrition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97559B-C657-744E-A9FE-146F9CA989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2000" u="sng" dirty="0"/>
              <a:t>Age vs Attrition</a:t>
            </a:r>
          </a:p>
          <a:p>
            <a:endParaRPr lang="en-US" sz="2000" u="sng" dirty="0"/>
          </a:p>
          <a:p>
            <a:endParaRPr lang="en-US" sz="2000" u="sn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433009-FDCC-214A-B47C-8F07B28304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1904" y="2186609"/>
            <a:ext cx="6828182" cy="340912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DF61F50-965D-6140-BC14-84B8330A6BFB}"/>
              </a:ext>
            </a:extLst>
          </p:cNvPr>
          <p:cNvSpPr txBox="1"/>
          <p:nvPr/>
        </p:nvSpPr>
        <p:spPr>
          <a:xfrm>
            <a:off x="745436" y="5893098"/>
            <a:ext cx="74046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darker histogram is a little bit right skewed, because younger employees have a higher rate of attrition</a:t>
            </a:r>
          </a:p>
        </p:txBody>
      </p:sp>
    </p:spTree>
    <p:extLst>
      <p:ext uri="{BB962C8B-B14F-4D97-AF65-F5344CB8AC3E}">
        <p14:creationId xmlns:p14="http://schemas.microsoft.com/office/powerpoint/2010/main" val="20652219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C335C6-DDAF-C843-84B8-E65F526D5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EDA on factors I think lead to attrition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D03331-7C0B-5547-B8DB-1E8728DC6F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2000" u="sng" dirty="0"/>
              <a:t>Age vs Monthly Income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F049AA-B91B-094A-A323-39CCCEC478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9774" y="1984685"/>
            <a:ext cx="6102626" cy="375699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15F12A1-BB72-9A46-B6F5-5DDF6F616B86}"/>
              </a:ext>
            </a:extLst>
          </p:cNvPr>
          <p:cNvSpPr/>
          <p:nvPr/>
        </p:nvSpPr>
        <p:spPr>
          <a:xfrm>
            <a:off x="1470991" y="5741676"/>
            <a:ext cx="587402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With the above graph you can see why younger employees have a high rate of attrition. They are paid less!!!</a:t>
            </a:r>
          </a:p>
        </p:txBody>
      </p:sp>
    </p:spTree>
    <p:extLst>
      <p:ext uri="{BB962C8B-B14F-4D97-AF65-F5344CB8AC3E}">
        <p14:creationId xmlns:p14="http://schemas.microsoft.com/office/powerpoint/2010/main" val="507211912"/>
      </p:ext>
    </p:extLst>
  </p:cSld>
  <p:clrMapOvr>
    <a:masterClrMapping/>
  </p:clrMapOvr>
</p:sld>
</file>

<file path=ppt/theme/theme1.xml><?xml version="1.0" encoding="utf-8"?>
<a:theme xmlns:a="http://schemas.openxmlformats.org/drawingml/2006/main" name="1_Body Slide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2U</Template>
  <TotalTime>4872</TotalTime>
  <Words>920</Words>
  <Application>Microsoft Macintosh PowerPoint</Application>
  <PresentationFormat>On-screen Show (4:3)</PresentationFormat>
  <Paragraphs>178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Calibri</vt:lpstr>
      <vt:lpstr>Georgia</vt:lpstr>
      <vt:lpstr>1_Body Slides</vt:lpstr>
      <vt:lpstr>PowerPoint Presentation</vt:lpstr>
      <vt:lpstr>Factors That Lead to Attrition Presentation</vt:lpstr>
      <vt:lpstr>Discussion Points</vt:lpstr>
      <vt:lpstr>Our Data Source</vt:lpstr>
      <vt:lpstr>Our Data Source</vt:lpstr>
      <vt:lpstr>Hypothesis</vt:lpstr>
      <vt:lpstr>EDA on factors I think lead to attrition </vt:lpstr>
      <vt:lpstr>EDA on factors I think lead to attrition</vt:lpstr>
      <vt:lpstr>EDA on factors I think lead to attrition</vt:lpstr>
      <vt:lpstr>EDA on factors I think lead to attrition</vt:lpstr>
      <vt:lpstr>EDA on factors I think lead to attrition</vt:lpstr>
      <vt:lpstr>EDA on factors I think lead to attrition</vt:lpstr>
      <vt:lpstr>Attrition Prediction Model</vt:lpstr>
      <vt:lpstr>Attrition Prediction Model</vt:lpstr>
      <vt:lpstr>Attrition Prediction Model</vt:lpstr>
      <vt:lpstr>Attrition Prediction Model</vt:lpstr>
      <vt:lpstr>Monthly Income Prediction Model </vt:lpstr>
      <vt:lpstr>Monthly Income Prediction Model </vt:lpstr>
      <vt:lpstr>Monthly Income Prediction Model</vt:lpstr>
      <vt:lpstr>My factors vs Model Selection features </vt:lpstr>
      <vt:lpstr>Attrition prediction for my work environment  </vt:lpstr>
      <vt:lpstr>Conclusion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For Live Session</dc:title>
  <dc:creator>Microsoft Office User</dc:creator>
  <cp:lastModifiedBy>Kimari, Muchigi</cp:lastModifiedBy>
  <cp:revision>163</cp:revision>
  <dcterms:created xsi:type="dcterms:W3CDTF">2019-09-04T20:15:17Z</dcterms:created>
  <dcterms:modified xsi:type="dcterms:W3CDTF">2019-12-05T19:06:36Z</dcterms:modified>
</cp:coreProperties>
</file>